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74" r:id="rId3"/>
    <p:sldId id="276" r:id="rId4"/>
    <p:sldId id="266" r:id="rId5"/>
    <p:sldId id="280" r:id="rId6"/>
    <p:sldId id="279" r:id="rId7"/>
    <p:sldId id="281" r:id="rId8"/>
    <p:sldId id="275" r:id="rId9"/>
    <p:sldId id="278" r:id="rId10"/>
    <p:sldId id="277" r:id="rId11"/>
    <p:sldId id="272" r:id="rId12"/>
    <p:sldId id="257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3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6" autoAdjust="0"/>
    <p:restoredTop sz="94660"/>
  </p:normalViewPr>
  <p:slideViewPr>
    <p:cSldViewPr snapToGrid="0">
      <p:cViewPr varScale="1">
        <p:scale>
          <a:sx n="67" d="100"/>
          <a:sy n="67" d="100"/>
        </p:scale>
        <p:origin x="12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gif>
</file>

<file path=ppt/media/image3.gif>
</file>

<file path=ppt/media/image4.png>
</file>

<file path=ppt/media/image5.png>
</file>

<file path=ppt/media/image6.png>
</file>

<file path=ppt/media/image7.png>
</file>

<file path=ppt/media/image8.web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12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6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81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32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26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22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5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2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20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53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5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B04D5-96DD-4806-A651-9F27C349FD0D}" type="datetimeFigureOut">
              <a:rPr lang="en-US" smtClean="0"/>
              <a:t>4/13/2022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46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4.png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web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jpe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F261B-A8D5-46F9-890C-9C66CAF2B4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Four-year trajectories of forest subcanopy response to disturbance:</a:t>
            </a:r>
            <a:br>
              <a:rPr lang="en-US" sz="4400" dirty="0"/>
            </a:br>
            <a:r>
              <a:rPr lang="en-US" sz="3200" dirty="0"/>
              <a:t>Scaling leaf function to ecosystem production stability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A4006-07A5-42AD-891E-3D3167633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/>
          </a:p>
          <a:p>
            <a:r>
              <a:rPr lang="en-US" dirty="0"/>
              <a:t>Lisa T. Haber</a:t>
            </a:r>
          </a:p>
          <a:p>
            <a:r>
              <a:rPr lang="en-US" sz="1600" dirty="0"/>
              <a:t>PhD candidate</a:t>
            </a:r>
          </a:p>
          <a:p>
            <a:r>
              <a:rPr lang="en-US" sz="1600" dirty="0"/>
              <a:t>Integrative Life Sciences doctoral program</a:t>
            </a:r>
          </a:p>
          <a:p>
            <a:r>
              <a:rPr lang="en-US" sz="1600" dirty="0"/>
              <a:t>Virginia Commonwealth University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52048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1DF730-0D1A-4E08-A614-7CACE1BFC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 chlorophyll content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8A5ABE-3C52-4A58-8792-733569E8E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0992" y="1903152"/>
            <a:ext cx="6822015" cy="457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612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0026-6584-4BE9-925A-1AB6826EA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Preliminary 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33725-E751-4F77-829C-56B7124DF8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i="1" dirty="0"/>
              <a:t>Belowground…</a:t>
            </a:r>
          </a:p>
          <a:p>
            <a:pPr lvl="1"/>
            <a:r>
              <a:rPr lang="en-US" dirty="0"/>
              <a:t>R</a:t>
            </a:r>
            <a:r>
              <a:rPr lang="en-US" baseline="-25000" dirty="0"/>
              <a:t>s</a:t>
            </a:r>
            <a:r>
              <a:rPr lang="en-US" dirty="0"/>
              <a:t> declines immediately and remains suppressed in 3 years following disturbance</a:t>
            </a:r>
          </a:p>
          <a:p>
            <a:pPr lvl="1"/>
            <a:r>
              <a:rPr lang="en-US" dirty="0"/>
              <a:t>Lower R</a:t>
            </a:r>
            <a:r>
              <a:rPr lang="en-US" baseline="-25000" dirty="0"/>
              <a:t>s</a:t>
            </a:r>
            <a:r>
              <a:rPr lang="en-US" dirty="0"/>
              <a:t> is driven by declining R</a:t>
            </a:r>
            <a:r>
              <a:rPr lang="en-US" baseline="-25000" dirty="0"/>
              <a:t>a</a:t>
            </a:r>
            <a:r>
              <a:rPr lang="en-US" dirty="0"/>
              <a:t>, not R</a:t>
            </a:r>
            <a:r>
              <a:rPr lang="en-US" baseline="-25000" dirty="0"/>
              <a:t>h</a:t>
            </a:r>
            <a:r>
              <a:rPr lang="en-US" dirty="0"/>
              <a:t>, with rising disturbance severity</a:t>
            </a:r>
          </a:p>
          <a:p>
            <a:r>
              <a:rPr lang="en-US" i="1" dirty="0"/>
              <a:t>Aboveground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Disintegration of closed canopy, and subsequent increases in subcanopy </a:t>
            </a:r>
            <a:r>
              <a:rPr lang="en-US" dirty="0" err="1"/>
              <a:t>A</a:t>
            </a:r>
            <a:r>
              <a:rPr lang="en-US" baseline="-25000" dirty="0" err="1"/>
              <a:t>sat</a:t>
            </a:r>
            <a:r>
              <a:rPr lang="en-US" dirty="0"/>
              <a:t>, lag initial disturbance via stem girdling</a:t>
            </a:r>
          </a:p>
          <a:p>
            <a:r>
              <a:rPr lang="en-US" i="1" dirty="0"/>
              <a:t>Implications for ecosystem C balance…</a:t>
            </a:r>
          </a:p>
          <a:p>
            <a:pPr lvl="1"/>
            <a:r>
              <a:rPr lang="en-US" dirty="0"/>
              <a:t>Rapid decline in R</a:t>
            </a:r>
            <a:r>
              <a:rPr lang="en-US" baseline="-25000" dirty="0"/>
              <a:t>s</a:t>
            </a:r>
            <a:r>
              <a:rPr lang="en-US" dirty="0"/>
              <a:t> coupled with increased subcanopy NPP may stabilize NEP despite lost canopy area</a:t>
            </a:r>
          </a:p>
          <a:p>
            <a:pPr lvl="1"/>
            <a:r>
              <a:rPr lang="en-US" dirty="0"/>
              <a:t>Even at upper extreme of disturbance severity, ecosystem C balance may be sustained due to offsetting (though temporally lagged) above- and belowground responses</a:t>
            </a:r>
            <a:endParaRPr lang="en-US" baseline="-25000" dirty="0"/>
          </a:p>
        </p:txBody>
      </p:sp>
    </p:spTree>
    <p:extLst>
      <p:ext uri="{BB962C8B-B14F-4D97-AF65-F5344CB8AC3E}">
        <p14:creationId xmlns:p14="http://schemas.microsoft.com/office/powerpoint/2010/main" val="173112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9A6195-CC1C-451B-9054-A53F7157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Canopy cover is lost…but only after 3 years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9EBC27-BCD0-48AB-A7C6-C3CAF3A68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50146" y="2304943"/>
            <a:ext cx="7806206" cy="39122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548949-597D-4D7E-807C-CCAD8C95A042}"/>
              </a:ext>
            </a:extLst>
          </p:cNvPr>
          <p:cNvSpPr txBox="1"/>
          <p:nvPr/>
        </p:nvSpPr>
        <p:spPr>
          <a:xfrm>
            <a:off x="7592617" y="2716010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B76E3-AEF7-405B-B2D1-CE67EA2D7489}"/>
              </a:ext>
            </a:extLst>
          </p:cNvPr>
          <p:cNvSpPr txBox="1"/>
          <p:nvPr/>
        </p:nvSpPr>
        <p:spPr>
          <a:xfrm>
            <a:off x="8046359" y="2722215"/>
            <a:ext cx="6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1A0A30B-243E-40F0-A543-0B81E6A10C24}"/>
              </a:ext>
            </a:extLst>
          </p:cNvPr>
          <p:cNvSpPr txBox="1"/>
          <p:nvPr/>
        </p:nvSpPr>
        <p:spPr>
          <a:xfrm>
            <a:off x="7077271" y="1947218"/>
            <a:ext cx="45735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* p &lt; 0.05, ** p &lt; 0.01</a:t>
            </a:r>
          </a:p>
        </p:txBody>
      </p:sp>
    </p:spTree>
    <p:extLst>
      <p:ext uri="{BB962C8B-B14F-4D97-AF65-F5344CB8AC3E}">
        <p14:creationId xmlns:p14="http://schemas.microsoft.com/office/powerpoint/2010/main" val="262994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00D5-89E4-4AA5-B194-AD2BA9C75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Fo</a:t>
            </a:r>
            <a:r>
              <a:rPr lang="en-US" sz="3600" dirty="0"/>
              <a:t>rest </a:t>
            </a:r>
            <a:r>
              <a:rPr lang="en-US" sz="3600" b="1" u="sng" dirty="0"/>
              <a:t>R</a:t>
            </a:r>
            <a:r>
              <a:rPr lang="en-US" sz="3600" dirty="0"/>
              <a:t>esilience </a:t>
            </a:r>
            <a:r>
              <a:rPr lang="en-US" sz="3600" b="1" u="sng" dirty="0"/>
              <a:t>T</a:t>
            </a:r>
            <a:r>
              <a:rPr lang="en-US" sz="3600" dirty="0"/>
              <a:t>hreshold </a:t>
            </a:r>
            <a:r>
              <a:rPr lang="en-US" sz="3600" b="1" u="sng" dirty="0"/>
              <a:t>E</a:t>
            </a:r>
            <a:r>
              <a:rPr lang="en-US" sz="3600" dirty="0"/>
              <a:t>xperiment</a:t>
            </a:r>
            <a:br>
              <a:rPr lang="en-US" sz="3600" dirty="0"/>
            </a:br>
            <a:r>
              <a:rPr lang="en-US" sz="3600" dirty="0"/>
              <a:t>(</a:t>
            </a:r>
            <a:r>
              <a:rPr lang="en-US" sz="3600" b="1" dirty="0" err="1"/>
              <a:t>FoRTE</a:t>
            </a:r>
            <a:r>
              <a:rPr lang="en-US" sz="3600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2C85D3-D727-4A0F-9161-6035B37348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7390" y="1533711"/>
            <a:ext cx="3886200" cy="307280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D7A51F5-DD77-44A2-B484-B763D9BE63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2" descr="Animated GIF">
            <a:extLst>
              <a:ext uri="{FF2B5EF4-FFF2-40B4-BE49-F238E27FC236}">
                <a16:creationId xmlns:a16="http://schemas.microsoft.com/office/drawing/2014/main" id="{EC49F2BB-5AA7-48E8-8B96-C7A119908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1446584"/>
            <a:ext cx="3620640" cy="203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imated GIF">
            <a:extLst>
              <a:ext uri="{FF2B5EF4-FFF2-40B4-BE49-F238E27FC236}">
                <a16:creationId xmlns:a16="http://schemas.microsoft.com/office/drawing/2014/main" id="{43D7B240-3CDB-4B28-82B0-E2D27D33A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4166821"/>
            <a:ext cx="3620640" cy="226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C5945C-3828-45D9-90D2-95F60023B4CE}"/>
              </a:ext>
            </a:extLst>
          </p:cNvPr>
          <p:cNvSpPr/>
          <p:nvPr/>
        </p:nvSpPr>
        <p:spPr>
          <a:xfrm>
            <a:off x="5168855" y="3717167"/>
            <a:ext cx="35019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231B4BC-0CBC-4E05-8558-106032C567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3208" y="4397117"/>
            <a:ext cx="3224784" cy="2095757"/>
          </a:xfrm>
          <a:prstGeom prst="rect">
            <a:avLst/>
          </a:prstGeom>
          <a:ln w="38100">
            <a:solidFill>
              <a:srgbClr val="FFC000"/>
            </a:solidFill>
          </a:ln>
        </p:spPr>
      </p:pic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FB56337-B55A-4C94-8676-AE08B76144AC}"/>
              </a:ext>
            </a:extLst>
          </p:cNvPr>
          <p:cNvCxnSpPr>
            <a:cxnSpLocks/>
          </p:cNvCxnSpPr>
          <p:nvPr/>
        </p:nvCxnSpPr>
        <p:spPr>
          <a:xfrm flipV="1">
            <a:off x="743208" y="3070115"/>
            <a:ext cx="1446319" cy="1327002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963ED61-56C7-4FBC-AF7D-A3074F23CF6C}"/>
              </a:ext>
            </a:extLst>
          </p:cNvPr>
          <p:cNvCxnSpPr>
            <a:cxnSpLocks/>
          </p:cNvCxnSpPr>
          <p:nvPr/>
        </p:nvCxnSpPr>
        <p:spPr>
          <a:xfrm flipH="1" flipV="1">
            <a:off x="2248250" y="3070115"/>
            <a:ext cx="1719742" cy="1308938"/>
          </a:xfrm>
          <a:prstGeom prst="line">
            <a:avLst/>
          </a:prstGeom>
          <a:ln w="38100"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2AF5A836-4810-4972-9015-CD852595974F}"/>
              </a:ext>
            </a:extLst>
          </p:cNvPr>
          <p:cNvSpPr txBox="1"/>
          <p:nvPr/>
        </p:nvSpPr>
        <p:spPr>
          <a:xfrm>
            <a:off x="5056731" y="3658880"/>
            <a:ext cx="36861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3700 stems, 8 ha., May 2019</a:t>
            </a:r>
          </a:p>
        </p:txBody>
      </p:sp>
    </p:spTree>
    <p:extLst>
      <p:ext uri="{BB962C8B-B14F-4D97-AF65-F5344CB8AC3E}">
        <p14:creationId xmlns:p14="http://schemas.microsoft.com/office/powerpoint/2010/main" val="19323082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26F540-4B5C-4563-9C7B-F6A78FD9D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85" y="270167"/>
            <a:ext cx="7050970" cy="6317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D832C-E62B-4F95-A89C-353C7468858F}"/>
              </a:ext>
            </a:extLst>
          </p:cNvPr>
          <p:cNvSpPr txBox="1"/>
          <p:nvPr/>
        </p:nvSpPr>
        <p:spPr>
          <a:xfrm>
            <a:off x="1510014" y="6587832"/>
            <a:ext cx="2734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 credit: Erika </a:t>
            </a:r>
            <a:r>
              <a:rPr lang="en-US" sz="1000" dirty="0" err="1"/>
              <a:t>Masis</a:t>
            </a:r>
            <a:r>
              <a:rPr lang="en-US" sz="1000" dirty="0"/>
              <a:t> </a:t>
            </a:r>
            <a:r>
              <a:rPr lang="en-US" sz="1000" dirty="0" err="1"/>
              <a:t>Laverde</a:t>
            </a:r>
            <a:r>
              <a:rPr lang="en-US" sz="1000" dirty="0"/>
              <a:t>, </a:t>
            </a:r>
            <a:r>
              <a:rPr lang="en-US" sz="1000" dirty="0" err="1"/>
              <a:t>VCUarts</a:t>
            </a:r>
            <a:r>
              <a:rPr lang="en-US" sz="1000" dirty="0"/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291A2-5CCC-424B-8B59-19DFB1D3A99E}"/>
              </a:ext>
            </a:extLst>
          </p:cNvPr>
          <p:cNvSpPr txBox="1"/>
          <p:nvPr/>
        </p:nvSpPr>
        <p:spPr>
          <a:xfrm>
            <a:off x="6358856" y="2248250"/>
            <a:ext cx="771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6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44C107-F071-43CB-B2F3-827167EF9450}"/>
              </a:ext>
            </a:extLst>
          </p:cNvPr>
          <p:cNvSpPr/>
          <p:nvPr/>
        </p:nvSpPr>
        <p:spPr>
          <a:xfrm>
            <a:off x="2432807" y="5561901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40486-DD12-44B2-8844-353032355E88}"/>
              </a:ext>
            </a:extLst>
          </p:cNvPr>
          <p:cNvSpPr/>
          <p:nvPr/>
        </p:nvSpPr>
        <p:spPr>
          <a:xfrm>
            <a:off x="3205994" y="558373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0C86A7-2E58-4865-8E18-A0F4949A813D}"/>
              </a:ext>
            </a:extLst>
          </p:cNvPr>
          <p:cNvSpPr/>
          <p:nvPr/>
        </p:nvSpPr>
        <p:spPr>
          <a:xfrm>
            <a:off x="4229424" y="5417569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B78B79-C409-4552-9D74-71CF46B1EA99}"/>
              </a:ext>
            </a:extLst>
          </p:cNvPr>
          <p:cNvSpPr/>
          <p:nvPr/>
        </p:nvSpPr>
        <p:spPr>
          <a:xfrm>
            <a:off x="1577157" y="566095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Multiplication Sign 7">
            <a:extLst>
              <a:ext uri="{FF2B5EF4-FFF2-40B4-BE49-F238E27FC236}">
                <a16:creationId xmlns:a16="http://schemas.microsoft.com/office/drawing/2014/main" id="{A64CC8E9-00B5-4618-9B19-36FE4A3FD582}"/>
              </a:ext>
            </a:extLst>
          </p:cNvPr>
          <p:cNvSpPr/>
          <p:nvPr/>
        </p:nvSpPr>
        <p:spPr>
          <a:xfrm>
            <a:off x="6438529" y="1222211"/>
            <a:ext cx="1157680" cy="738232"/>
          </a:xfrm>
          <a:prstGeom prst="mathMultiply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2383CD8-DAFF-490E-86A3-F7C1923E55F7}"/>
              </a:ext>
            </a:extLst>
          </p:cNvPr>
          <p:cNvSpPr/>
          <p:nvPr/>
        </p:nvSpPr>
        <p:spPr>
          <a:xfrm>
            <a:off x="5915640" y="5554910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97AA4CA-5433-4FC2-8109-BC289A508048}"/>
              </a:ext>
            </a:extLst>
          </p:cNvPr>
          <p:cNvSpPr/>
          <p:nvPr/>
        </p:nvSpPr>
        <p:spPr>
          <a:xfrm>
            <a:off x="6688827" y="5576742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D049128-B204-418B-B126-9E1267E8AD3E}"/>
              </a:ext>
            </a:extLst>
          </p:cNvPr>
          <p:cNvSpPr/>
          <p:nvPr/>
        </p:nvSpPr>
        <p:spPr>
          <a:xfrm>
            <a:off x="7712257" y="5410578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E47A103B-CEE7-4709-909F-B8F60A6944B4}"/>
              </a:ext>
            </a:extLst>
          </p:cNvPr>
          <p:cNvSpPr/>
          <p:nvPr/>
        </p:nvSpPr>
        <p:spPr>
          <a:xfrm>
            <a:off x="5059990" y="5653962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ultiplication Sign 24">
            <a:extLst>
              <a:ext uri="{FF2B5EF4-FFF2-40B4-BE49-F238E27FC236}">
                <a16:creationId xmlns:a16="http://schemas.microsoft.com/office/drawing/2014/main" id="{9240A1D9-8A62-4195-83EF-7D296E5E3BFA}"/>
              </a:ext>
            </a:extLst>
          </p:cNvPr>
          <p:cNvSpPr/>
          <p:nvPr/>
        </p:nvSpPr>
        <p:spPr>
          <a:xfrm>
            <a:off x="5280849" y="1277732"/>
            <a:ext cx="1157680" cy="738232"/>
          </a:xfrm>
          <a:prstGeom prst="mathMultiply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ultiplication Sign 25">
            <a:extLst>
              <a:ext uri="{FF2B5EF4-FFF2-40B4-BE49-F238E27FC236}">
                <a16:creationId xmlns:a16="http://schemas.microsoft.com/office/drawing/2014/main" id="{61181FA4-68F0-45AE-9A37-5D9B05A8E051}"/>
              </a:ext>
            </a:extLst>
          </p:cNvPr>
          <p:cNvSpPr/>
          <p:nvPr/>
        </p:nvSpPr>
        <p:spPr>
          <a:xfrm>
            <a:off x="7147422" y="1155986"/>
            <a:ext cx="1157680" cy="738232"/>
          </a:xfrm>
          <a:prstGeom prst="mathMultiply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ication Sign 26">
            <a:extLst>
              <a:ext uri="{FF2B5EF4-FFF2-40B4-BE49-F238E27FC236}">
                <a16:creationId xmlns:a16="http://schemas.microsoft.com/office/drawing/2014/main" id="{D592F566-32F8-434E-89E7-E499EE4F8C65}"/>
              </a:ext>
            </a:extLst>
          </p:cNvPr>
          <p:cNvSpPr/>
          <p:nvPr/>
        </p:nvSpPr>
        <p:spPr>
          <a:xfrm>
            <a:off x="4481150" y="1541118"/>
            <a:ext cx="1157680" cy="738232"/>
          </a:xfrm>
          <a:prstGeom prst="mathMultiply">
            <a:avLst/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C769552-2EA2-4003-B6E7-CF430EB58A36}"/>
              </a:ext>
            </a:extLst>
          </p:cNvPr>
          <p:cNvSpPr/>
          <p:nvPr/>
        </p:nvSpPr>
        <p:spPr>
          <a:xfrm>
            <a:off x="4907560" y="489418"/>
            <a:ext cx="3053592" cy="90218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46C5434-3D89-4DDA-9FFC-41FC14BC737D}"/>
              </a:ext>
            </a:extLst>
          </p:cNvPr>
          <p:cNvSpPr/>
          <p:nvPr/>
        </p:nvSpPr>
        <p:spPr>
          <a:xfrm>
            <a:off x="5068349" y="4332978"/>
            <a:ext cx="3053592" cy="90218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Down 9">
            <a:extLst>
              <a:ext uri="{FF2B5EF4-FFF2-40B4-BE49-F238E27FC236}">
                <a16:creationId xmlns:a16="http://schemas.microsoft.com/office/drawing/2014/main" id="{57CF9E72-A642-4457-966D-8010C6D8367D}"/>
              </a:ext>
            </a:extLst>
          </p:cNvPr>
          <p:cNvSpPr/>
          <p:nvPr/>
        </p:nvSpPr>
        <p:spPr>
          <a:xfrm>
            <a:off x="5486441" y="1878247"/>
            <a:ext cx="1796617" cy="2454731"/>
          </a:xfrm>
          <a:prstGeom prst="downArrow">
            <a:avLst/>
          </a:prstGeom>
          <a:noFill/>
          <a:ln w="762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A1C654A-26F1-483C-B0F4-6EC8966BB500}"/>
              </a:ext>
            </a:extLst>
          </p:cNvPr>
          <p:cNvSpPr txBox="1"/>
          <p:nvPr/>
        </p:nvSpPr>
        <p:spPr>
          <a:xfrm rot="16200000">
            <a:off x="5627637" y="2620932"/>
            <a:ext cx="15365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FF00"/>
                </a:solidFill>
              </a:rPr>
              <a:t>SUNLIGHT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DCCB584-1173-4E32-835C-DADD633807D4}"/>
              </a:ext>
            </a:extLst>
          </p:cNvPr>
          <p:cNvSpPr/>
          <p:nvPr/>
        </p:nvSpPr>
        <p:spPr>
          <a:xfrm>
            <a:off x="4504888" y="125835"/>
            <a:ext cx="3842158" cy="6526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59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8" grpId="0" animBg="1"/>
      <p:bldP spid="20" grpId="0" animBg="1"/>
      <p:bldP spid="21" grpId="0" animBg="1"/>
      <p:bldP spid="8" grpId="0" animBg="1"/>
      <p:bldP spid="19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9" grpId="0" animBg="1"/>
      <p:bldP spid="28" grpId="0" animBg="1"/>
      <p:bldP spid="10" grpId="0" animBg="1"/>
      <p:bldP spid="11" grpId="0"/>
      <p:bldP spid="3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F6F4-F3B9-4672-B944-E50C0187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Subcanopy NPP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4F526-9E33-42E9-B096-C7E77E94A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5669" y="1498934"/>
            <a:ext cx="7100041" cy="42258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DEC9E0B-C5E0-484A-8801-A27ED108B4E6}"/>
              </a:ext>
            </a:extLst>
          </p:cNvPr>
          <p:cNvSpPr txBox="1"/>
          <p:nvPr/>
        </p:nvSpPr>
        <p:spPr>
          <a:xfrm>
            <a:off x="4723582" y="4226028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55972B-BB1C-4628-BB3B-4C70A30F2E63}"/>
              </a:ext>
            </a:extLst>
          </p:cNvPr>
          <p:cNvSpPr txBox="1"/>
          <p:nvPr/>
        </p:nvSpPr>
        <p:spPr>
          <a:xfrm>
            <a:off x="5245997" y="4083415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55D0A0-EA33-4F2E-8F9F-3D41532C5762}"/>
              </a:ext>
            </a:extLst>
          </p:cNvPr>
          <p:cNvSpPr txBox="1"/>
          <p:nvPr/>
        </p:nvSpPr>
        <p:spPr>
          <a:xfrm>
            <a:off x="5768412" y="3915636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DC961C-FF8A-4A25-9C14-039F6DEA7053}"/>
              </a:ext>
            </a:extLst>
          </p:cNvPr>
          <p:cNvSpPr txBox="1"/>
          <p:nvPr/>
        </p:nvSpPr>
        <p:spPr>
          <a:xfrm>
            <a:off x="6851664" y="3954354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652240-A721-43C2-B755-8A45FDA8BC0B}"/>
              </a:ext>
            </a:extLst>
          </p:cNvPr>
          <p:cNvSpPr txBox="1"/>
          <p:nvPr/>
        </p:nvSpPr>
        <p:spPr>
          <a:xfrm>
            <a:off x="7287894" y="3811741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4BCF7A-1E9A-450F-A042-196B6ABA706C}"/>
              </a:ext>
            </a:extLst>
          </p:cNvPr>
          <p:cNvSpPr txBox="1"/>
          <p:nvPr/>
        </p:nvSpPr>
        <p:spPr>
          <a:xfrm>
            <a:off x="7716802" y="3350076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1C1A82-F997-40DF-A6BD-3D0C0C640FAC}"/>
              </a:ext>
            </a:extLst>
          </p:cNvPr>
          <p:cNvSpPr txBox="1"/>
          <p:nvPr/>
        </p:nvSpPr>
        <p:spPr>
          <a:xfrm>
            <a:off x="5768412" y="3244334"/>
            <a:ext cx="13254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 p &lt; 0.05</a:t>
            </a:r>
          </a:p>
        </p:txBody>
      </p:sp>
    </p:spTree>
    <p:extLst>
      <p:ext uri="{BB962C8B-B14F-4D97-AF65-F5344CB8AC3E}">
        <p14:creationId xmlns:p14="http://schemas.microsoft.com/office/powerpoint/2010/main" val="11548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955ED-6378-4965-AC6A-1A515498CD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B555D10-65DC-4DC1-B51A-A8DE7AAD0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538" y="0"/>
            <a:ext cx="3223752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F6A8935-1E8E-494A-A4B3-C9FA40A615C0}"/>
              </a:ext>
            </a:extLst>
          </p:cNvPr>
          <p:cNvSpPr txBox="1"/>
          <p:nvPr/>
        </p:nvSpPr>
        <p:spPr>
          <a:xfrm>
            <a:off x="4572000" y="1761688"/>
            <a:ext cx="396799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Which subcanopy leaf functional traits </a:t>
            </a:r>
            <a:r>
              <a:rPr lang="en-US" sz="2800" b="1" dirty="0"/>
              <a:t>respond </a:t>
            </a:r>
            <a:r>
              <a:rPr lang="en-US" sz="2800" dirty="0"/>
              <a:t>to rising disturbance severity over time?</a:t>
            </a:r>
          </a:p>
          <a:p>
            <a:endParaRPr lang="en-US" sz="2800" dirty="0"/>
          </a:p>
          <a:p>
            <a:endParaRPr lang="en-US" sz="2800" dirty="0"/>
          </a:p>
          <a:p>
            <a:r>
              <a:rPr lang="en-US" sz="2800" dirty="0"/>
              <a:t>Which are useful for </a:t>
            </a:r>
            <a:r>
              <a:rPr lang="en-US" sz="2800" b="1" dirty="0"/>
              <a:t>predicting</a:t>
            </a:r>
            <a:r>
              <a:rPr lang="en-US" sz="2800" dirty="0"/>
              <a:t> this forest layer’s production after disturbance?</a:t>
            </a:r>
          </a:p>
        </p:txBody>
      </p:sp>
      <p:sp>
        <p:nvSpPr>
          <p:cNvPr id="5" name="Multiplication Sign 4">
            <a:extLst>
              <a:ext uri="{FF2B5EF4-FFF2-40B4-BE49-F238E27FC236}">
                <a16:creationId xmlns:a16="http://schemas.microsoft.com/office/drawing/2014/main" id="{126FF7E6-221C-49E7-BFD3-4CC2D809CF4C}"/>
              </a:ext>
            </a:extLst>
          </p:cNvPr>
          <p:cNvSpPr/>
          <p:nvPr/>
        </p:nvSpPr>
        <p:spPr>
          <a:xfrm>
            <a:off x="536895" y="3322040"/>
            <a:ext cx="4152551" cy="1795244"/>
          </a:xfrm>
          <a:prstGeom prst="mathMultiply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A54E63A5-1682-4DF9-9A2E-FFC6C03BC545}"/>
              </a:ext>
            </a:extLst>
          </p:cNvPr>
          <p:cNvSpPr/>
          <p:nvPr/>
        </p:nvSpPr>
        <p:spPr>
          <a:xfrm>
            <a:off x="2727869" y="511728"/>
            <a:ext cx="1190309" cy="62078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13A8604-EFB0-4F78-9F22-B3D010D0E013}"/>
              </a:ext>
            </a:extLst>
          </p:cNvPr>
          <p:cNvSpPr/>
          <p:nvPr/>
        </p:nvSpPr>
        <p:spPr>
          <a:xfrm>
            <a:off x="2640417" y="5012312"/>
            <a:ext cx="1376982" cy="627776"/>
          </a:xfrm>
          <a:prstGeom prst="ellips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22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2F287-3D97-41E8-85AB-0458355635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Stepwise model selection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BA389A8-C36D-42D8-87C5-7281131EEB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76829"/>
              </p:ext>
            </p:extLst>
          </p:nvPr>
        </p:nvGraphicFramePr>
        <p:xfrm>
          <a:off x="306199" y="1804815"/>
          <a:ext cx="8531602" cy="4393439"/>
        </p:xfrm>
        <a:graphic>
          <a:graphicData uri="http://schemas.openxmlformats.org/drawingml/2006/table">
            <a:tbl>
              <a:tblPr/>
              <a:tblGrid>
                <a:gridCol w="2266705">
                  <a:extLst>
                    <a:ext uri="{9D8B030D-6E8A-4147-A177-3AD203B41FA5}">
                      <a16:colId xmlns:a16="http://schemas.microsoft.com/office/drawing/2014/main" val="4083209759"/>
                    </a:ext>
                  </a:extLst>
                </a:gridCol>
                <a:gridCol w="1259180">
                  <a:extLst>
                    <a:ext uri="{9D8B030D-6E8A-4147-A177-3AD203B41FA5}">
                      <a16:colId xmlns:a16="http://schemas.microsoft.com/office/drawing/2014/main" val="1224862761"/>
                    </a:ext>
                  </a:extLst>
                </a:gridCol>
                <a:gridCol w="1437890">
                  <a:extLst>
                    <a:ext uri="{9D8B030D-6E8A-4147-A177-3AD203B41FA5}">
                      <a16:colId xmlns:a16="http://schemas.microsoft.com/office/drawing/2014/main" val="249275246"/>
                    </a:ext>
                  </a:extLst>
                </a:gridCol>
                <a:gridCol w="1280151">
                  <a:extLst>
                    <a:ext uri="{9D8B030D-6E8A-4147-A177-3AD203B41FA5}">
                      <a16:colId xmlns:a16="http://schemas.microsoft.com/office/drawing/2014/main" val="161355454"/>
                    </a:ext>
                  </a:extLst>
                </a:gridCol>
                <a:gridCol w="1070440">
                  <a:extLst>
                    <a:ext uri="{9D8B030D-6E8A-4147-A177-3AD203B41FA5}">
                      <a16:colId xmlns:a16="http://schemas.microsoft.com/office/drawing/2014/main" val="2494642913"/>
                    </a:ext>
                  </a:extLst>
                </a:gridCol>
                <a:gridCol w="1217236">
                  <a:extLst>
                    <a:ext uri="{9D8B030D-6E8A-4147-A177-3AD203B41FA5}">
                      <a16:colId xmlns:a16="http://schemas.microsoft.com/office/drawing/2014/main" val="1680046851"/>
                    </a:ext>
                  </a:extLst>
                </a:gridCol>
              </a:tblGrid>
              <a:tr h="323850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Predictors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Adj. R</a:t>
                      </a:r>
                      <a:r>
                        <a:rPr lang="en-US" sz="1800" b="1" baseline="3000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i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 i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p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AIC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</a:pPr>
                      <a:r>
                        <a:rPr lang="en-US" sz="1800" b="1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AICc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06659407"/>
                  </a:ext>
                </a:extLst>
              </a:tr>
              <a:tr h="7429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600" baseline="-25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  <a:r>
                        <a:rPr lang="en-US" sz="1600" baseline="-25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LMA</a:t>
                      </a: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reNDVI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site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0.235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5.18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0.001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33.06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309.85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95448072"/>
                  </a:ext>
                </a:extLst>
              </a:tr>
              <a:tr h="47625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600" baseline="-25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g</a:t>
                      </a:r>
                      <a:r>
                        <a:rPr lang="en-US" sz="1600" baseline="-25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reNDVI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site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0.244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6.11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0.001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31.33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307.42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32473098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n-US" sz="1600" baseline="-250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sat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reNDVI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site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0.250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7.34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&lt; 0.001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29.61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305.32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6879551"/>
                  </a:ext>
                </a:extLst>
              </a:tr>
              <a:tr h="4095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 err="1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reNDVI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site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0.254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9.09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&lt; 0.001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28.18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303.56</a:t>
                      </a:r>
                    </a:p>
                  </a:txBody>
                  <a:tcPr marL="88900" marR="88900" marT="50800" marB="50800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70565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3935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594D6-8986-4D72-A8D4-3EAB86497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Key 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2C3BD-7D39-43E4-B926-AA2A8B14DF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Stimulated subcanopy NPP is an important stabilizer of forest C cycling following disturbance</a:t>
            </a:r>
          </a:p>
          <a:p>
            <a:pPr lvl="1"/>
            <a:r>
              <a:rPr lang="en-US" dirty="0"/>
              <a:t>Even up to 85% tree loss!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Leaf traits can predict ecosystem-scale C cycling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Though highly related, some leaf traits are more useful than others for predicting forest C uptake after disturbance</a:t>
            </a:r>
          </a:p>
          <a:p>
            <a:pPr lvl="1"/>
            <a:r>
              <a:rPr lang="en-US" dirty="0"/>
              <a:t>Good news!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1DFDE7C-1A55-4714-8F6C-C2099220D2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4762500" y="2676525"/>
            <a:ext cx="571500" cy="57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76958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6A76-E8B7-46DB-8938-14083DA56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CEC57-2B6D-47BD-B952-05168324D4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0436" y="1788002"/>
            <a:ext cx="3886200" cy="4351338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err="1"/>
              <a:t>FoRTE</a:t>
            </a:r>
            <a:r>
              <a:rPr lang="en-US" dirty="0"/>
              <a:t> is supported by the National Science Foundation… </a:t>
            </a:r>
          </a:p>
          <a:p>
            <a:pPr marL="0" indent="0">
              <a:buNone/>
            </a:pPr>
            <a:r>
              <a:rPr lang="en-US" dirty="0"/>
              <a:t>(DEB 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Award 1655095)</a:t>
            </a:r>
          </a:p>
          <a:p>
            <a:pPr marL="0" indent="0">
              <a:buNone/>
            </a:pPr>
            <a:endParaRPr lang="en-US" dirty="0">
              <a:solidFill>
                <a:srgbClr val="1D1C1D"/>
              </a:solidFill>
              <a:latin typeface="Slack-Lato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1D1C1D"/>
                </a:solidFill>
                <a:latin typeface="Slack-Lato"/>
              </a:rPr>
              <a:t>…</a:t>
            </a:r>
            <a:r>
              <a:rPr lang="en-US" sz="2400" b="0" i="0" dirty="0">
                <a:solidFill>
                  <a:srgbClr val="1D1C1D"/>
                </a:solidFill>
                <a:effectLst/>
                <a:latin typeface="Slack-Lato"/>
              </a:rPr>
              <a:t>the University of Michigan Biological Station…</a:t>
            </a:r>
          </a:p>
          <a:p>
            <a:pPr marL="0" indent="0">
              <a:buNone/>
            </a:pPr>
            <a:endParaRPr lang="en-US" sz="2400" dirty="0">
              <a:solidFill>
                <a:srgbClr val="1D1C1D"/>
              </a:solidFill>
              <a:latin typeface="Slack-Lato"/>
            </a:endParaRPr>
          </a:p>
          <a:p>
            <a:pPr marL="0" indent="0">
              <a:buNone/>
            </a:pPr>
            <a:r>
              <a:rPr lang="en-US" sz="2400" b="0" i="0" dirty="0">
                <a:solidFill>
                  <a:srgbClr val="1D1C1D"/>
                </a:solidFill>
                <a:effectLst/>
                <a:latin typeface="Slack-Lato"/>
              </a:rPr>
              <a:t>…and VCU’s ILS program. </a:t>
            </a:r>
          </a:p>
          <a:p>
            <a:pPr marL="0" indent="0">
              <a:buNone/>
            </a:pPr>
            <a:endParaRPr lang="en-US" sz="24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1D1C1D"/>
                </a:solidFill>
                <a:latin typeface="Slack-Lato"/>
              </a:rPr>
              <a:t>Thank you!</a:t>
            </a:r>
            <a:endParaRPr lang="en-US" sz="2400" b="0" i="0" dirty="0">
              <a:solidFill>
                <a:srgbClr val="1D1C1D"/>
              </a:solidFill>
              <a:effectLst/>
              <a:latin typeface="Slack-Lato"/>
            </a:endParaRPr>
          </a:p>
          <a:p>
            <a:pPr marL="0" indent="0">
              <a:buNone/>
            </a:pPr>
            <a:endParaRPr lang="en-US" dirty="0">
              <a:solidFill>
                <a:srgbClr val="1D1C1D"/>
              </a:solidFill>
              <a:latin typeface="Slack-Lato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B8E20-7861-40E1-9181-119D4A9805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70696" y="545284"/>
            <a:ext cx="1625940" cy="216791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D4598F-1729-4A46-95ED-9EA1EFD721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703" y="1690689"/>
            <a:ext cx="1076967" cy="107696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3E828B9-F3D3-4EAA-AC28-41E8F5F1BA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7830" y="1629243"/>
            <a:ext cx="1409700" cy="14097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13E52F-02A2-4940-9931-917CDDA99E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6976" y="82744"/>
            <a:ext cx="1782434" cy="1789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D0A5D1-7E15-4152-B4A8-8B25DBD79B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39085" y="2920081"/>
            <a:ext cx="5140233" cy="385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05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D6096-5E01-464B-A4EB-2AD8EAA19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Leaf photosynthetic rate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B7D2397-07D6-4CD3-BF79-9A22FB9E6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179" y="1690689"/>
            <a:ext cx="6840305" cy="4572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938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9152</TotalTime>
  <Words>353</Words>
  <Application>Microsoft Office PowerPoint</Application>
  <PresentationFormat>On-screen Show (4:3)</PresentationFormat>
  <Paragraphs>95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Slack-Lato</vt:lpstr>
      <vt:lpstr>Times New Roman</vt:lpstr>
      <vt:lpstr>Office Theme</vt:lpstr>
      <vt:lpstr>Four-year trajectories of forest subcanopy response to disturbance: Scaling leaf function to ecosystem production stability</vt:lpstr>
      <vt:lpstr>Forest Resilience Threshold Experiment (FoRTE)</vt:lpstr>
      <vt:lpstr>PowerPoint Presentation</vt:lpstr>
      <vt:lpstr>Subcanopy NPP</vt:lpstr>
      <vt:lpstr>PowerPoint Presentation</vt:lpstr>
      <vt:lpstr>Stepwise model selection</vt:lpstr>
      <vt:lpstr>Key take-aways</vt:lpstr>
      <vt:lpstr>Acknowledgements</vt:lpstr>
      <vt:lpstr>Leaf photosynthetic rate</vt:lpstr>
      <vt:lpstr>Leaf chlorophyll content</vt:lpstr>
      <vt:lpstr>Key Preliminary Take-aways</vt:lpstr>
      <vt:lpstr>Canopy cover is lost…but only after 3 years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Haber</dc:creator>
  <cp:lastModifiedBy>Lisa Haber</cp:lastModifiedBy>
  <cp:revision>48</cp:revision>
  <dcterms:created xsi:type="dcterms:W3CDTF">2021-12-06T14:56:32Z</dcterms:created>
  <dcterms:modified xsi:type="dcterms:W3CDTF">2022-04-14T14:45:00Z</dcterms:modified>
</cp:coreProperties>
</file>

<file path=docProps/thumbnail.jpeg>
</file>